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48" autoAdjust="0"/>
  </p:normalViewPr>
  <p:slideViewPr>
    <p:cSldViewPr>
      <p:cViewPr varScale="1">
        <p:scale>
          <a:sx n="30" d="100"/>
          <a:sy n="30" d="100"/>
        </p:scale>
        <p:origin x="1152" y="6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4534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建议：项目名称不要直接用公司名字（尤其对于尚未成立公司的项目）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建议：多用数据或案例说明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建议：</a:t>
            </a:r>
            <a:r>
              <a:rPr lang="en-US" altLang="zh-CN" dirty="0" smtClean="0"/>
              <a:t>1.</a:t>
            </a:r>
            <a:r>
              <a:rPr lang="zh-CN" altLang="en-US" dirty="0" smtClean="0"/>
              <a:t>发挥专业特长，有创新内涵，不要简单追随投资热点；</a:t>
            </a:r>
            <a:r>
              <a:rPr lang="en-US" altLang="zh-CN" dirty="0" smtClean="0"/>
              <a:t>2.</a:t>
            </a:r>
            <a:r>
              <a:rPr lang="zh-CN" altLang="en-US" dirty="0" smtClean="0"/>
              <a:t>要专注聚焦，不追求大而全。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建议：科技成果转化项目，需说明科技成果的专利权人、发明人与团队的关系。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建议：不必写未来</a:t>
            </a:r>
            <a:r>
              <a:rPr lang="en-US" altLang="zh-CN" dirty="0" smtClean="0"/>
              <a:t>3</a:t>
            </a:r>
            <a:r>
              <a:rPr lang="zh-CN" altLang="en-US" dirty="0" smtClean="0"/>
              <a:t>年，甚至</a:t>
            </a:r>
            <a:r>
              <a:rPr lang="en-US" altLang="zh-CN" dirty="0" smtClean="0"/>
              <a:t>5</a:t>
            </a:r>
            <a:r>
              <a:rPr lang="zh-CN" altLang="en-US" dirty="0" smtClean="0"/>
              <a:t>年的财务预测，除非是已经非常成熟的项目</a:t>
            </a:r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2387600" y="5975349"/>
            <a:ext cx="19621500" cy="10287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“在此键入引文。”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 anchor="t"/>
          <a:lstStyle>
            <a:lvl1pPr algn="l">
              <a:defRPr sz="8600" cap="all" spc="1375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标题文本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ldNum" sz="quarter" idx="2"/>
          </p:nvPr>
        </p:nvSpPr>
        <p:spPr>
          <a:xfrm>
            <a:off x="11950790" y="13049250"/>
            <a:ext cx="431293" cy="520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5980" y="1104900"/>
            <a:ext cx="9525001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标题文本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"/>
          </p:nvPr>
        </p:nvSpPr>
        <p:spPr>
          <a:xfrm>
            <a:off x="1750840" y="1529408"/>
            <a:ext cx="20828000" cy="1587500"/>
          </a:xfrm>
        </p:spPr>
        <p:txBody>
          <a:bodyPr>
            <a:normAutofit/>
          </a:bodyPr>
          <a:lstStyle/>
          <a:p>
            <a:pPr hangingPunct="0"/>
            <a:r>
              <a:rPr lang="zh-CN" altLang="en-US" sz="8000" b="1" dirty="0">
                <a:solidFill>
                  <a:srgbClr val="0070C0"/>
                </a:solidFill>
                <a:latin typeface="Helvetica"/>
                <a:ea typeface="Helvetica"/>
                <a:cs typeface="Helvetica"/>
              </a:rPr>
              <a:t>说在最前面的话</a:t>
            </a:r>
            <a:endParaRPr lang="zh-CN" altLang="en-US" sz="8000" b="1" dirty="0">
              <a:solidFill>
                <a:srgbClr val="0070C0"/>
              </a:solidFill>
              <a:latin typeface="Helvetica"/>
              <a:ea typeface="Helvetica"/>
              <a:cs typeface="Helvetic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64565" y="4409728"/>
            <a:ext cx="20828000" cy="57041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685800" marR="0" indent="-6858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zh-CN" altLang="en-US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商业计划</a:t>
            </a:r>
            <a:r>
              <a:rPr lang="zh-CN" altLang="en-US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书（</a:t>
            </a:r>
            <a:r>
              <a:rPr lang="en-US" altLang="zh-CN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BP</a:t>
            </a:r>
            <a:r>
              <a:rPr lang="zh-CN" altLang="en-US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）的核心在于“计划（</a:t>
            </a:r>
            <a:r>
              <a:rPr lang="en-US" altLang="zh-CN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PLAN)</a:t>
            </a:r>
            <a:r>
              <a:rPr lang="zh-CN" altLang="en-US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”，谋定而后动</a:t>
            </a:r>
            <a:endParaRPr lang="en-US" altLang="zh-CN" sz="5200" b="1" dirty="0">
              <a:solidFill>
                <a:srgbClr val="5C5C5C"/>
              </a:solidFill>
              <a:latin typeface="Helvetica"/>
              <a:ea typeface="Helvetica"/>
              <a:cs typeface="Helvetica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CN" sz="5200" b="1" dirty="0">
              <a:solidFill>
                <a:srgbClr val="5C5C5C"/>
              </a:solidFill>
              <a:latin typeface="Helvetica"/>
              <a:ea typeface="Helvetica"/>
              <a:cs typeface="Helvetica"/>
            </a:endParaRPr>
          </a:p>
          <a:p>
            <a:pPr marL="685800" marR="0" indent="-6858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zh-CN" altLang="en-US" sz="5200" b="1" dirty="0" smtClean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高质量</a:t>
            </a:r>
            <a:r>
              <a:rPr lang="zh-CN" altLang="en-US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的</a:t>
            </a:r>
            <a:r>
              <a:rPr lang="en-US" altLang="zh-CN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BP</a:t>
            </a:r>
            <a:r>
              <a:rPr lang="zh-CN" altLang="en-US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应“内外兼修”，需具备</a:t>
            </a:r>
            <a:r>
              <a:rPr lang="en-US" altLang="zh-CN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4</a:t>
            </a:r>
            <a:r>
              <a:rPr lang="zh-CN" altLang="en-US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大要点：逻辑清晰、观点鲜明、文字精炼、视觉美观</a:t>
            </a:r>
            <a:endParaRPr lang="en-US" altLang="zh-CN" sz="5200" b="1" dirty="0">
              <a:solidFill>
                <a:srgbClr val="5C5C5C"/>
              </a:solidFill>
              <a:latin typeface="Helvetica"/>
              <a:ea typeface="Helvetica"/>
              <a:cs typeface="Helvetica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CN" sz="5200" b="1" dirty="0" smtClean="0">
              <a:solidFill>
                <a:srgbClr val="5C5C5C"/>
              </a:solidFill>
              <a:latin typeface="Helvetica"/>
              <a:ea typeface="Helvetica"/>
              <a:cs typeface="Helvetica"/>
            </a:endParaRPr>
          </a:p>
          <a:p>
            <a:pPr marL="685800" marR="0" indent="-6858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zh-CN" sz="5200" b="1" dirty="0" smtClean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BP</a:t>
            </a:r>
            <a:r>
              <a:rPr lang="zh-CN" altLang="en-US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的撰写不是某一个人的的事，而是整个团队的事。通过讨论和撰写</a:t>
            </a:r>
            <a:r>
              <a:rPr lang="en-US" altLang="zh-CN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BP</a:t>
            </a:r>
            <a:r>
              <a:rPr lang="zh-CN" altLang="en-US" sz="52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这个过程，团队进一步统一思想、明确思路</a:t>
            </a:r>
            <a:endParaRPr lang="en-US" altLang="zh-CN" sz="5200" b="1" dirty="0">
              <a:solidFill>
                <a:srgbClr val="5C5C5C"/>
              </a:solidFill>
              <a:latin typeface="Helvetica"/>
              <a:ea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2274636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说在最后的话</a:t>
            </a:r>
          </a:p>
        </p:txBody>
      </p:sp>
      <p:sp>
        <p:nvSpPr>
          <p:cNvPr id="175" name="Shape 175"/>
          <p:cNvSpPr>
            <a:spLocks noGrp="1"/>
          </p:cNvSpPr>
          <p:nvPr>
            <p:ph type="body" idx="4294967295"/>
          </p:nvPr>
        </p:nvSpPr>
        <p:spPr>
          <a:xfrm>
            <a:off x="1171700" y="3259443"/>
            <a:ext cx="22829612" cy="93773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>
                <a:solidFill>
                  <a:schemeClr val="tx1"/>
                </a:solidFill>
              </a:rPr>
              <a:t>1、</a:t>
            </a:r>
            <a:r>
              <a:rPr dirty="0" smtClean="0">
                <a:solidFill>
                  <a:schemeClr val="tx1"/>
                </a:solidFill>
              </a:rPr>
              <a:t>该模板</a:t>
            </a:r>
            <a:r>
              <a:rPr lang="zh-CN" altLang="en-US" dirty="0" smtClean="0">
                <a:solidFill>
                  <a:schemeClr val="tx1"/>
                </a:solidFill>
              </a:rPr>
              <a:t>的内容是项目的主要要素，仅供参考。参赛</a:t>
            </a:r>
            <a:r>
              <a:rPr lang="en-US" altLang="zh-CN" dirty="0" err="1" smtClean="0">
                <a:solidFill>
                  <a:schemeClr val="tx1"/>
                </a:solidFill>
              </a:rPr>
              <a:t>ppt</a:t>
            </a:r>
            <a:r>
              <a:rPr lang="zh-CN" altLang="en-US" dirty="0" smtClean="0">
                <a:solidFill>
                  <a:schemeClr val="tx1"/>
                </a:solidFill>
              </a:rPr>
              <a:t>的核心目标是“讲清楚”和“说服力”，形式可以多样化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smtClean="0">
                <a:solidFill>
                  <a:srgbClr val="FF0000"/>
                </a:solidFill>
              </a:rPr>
              <a:t>2、</a:t>
            </a:r>
            <a:r>
              <a:rPr lang="zh-CN" altLang="en-US" dirty="0" smtClean="0">
                <a:solidFill>
                  <a:srgbClr val="FF0000"/>
                </a:solidFill>
              </a:rPr>
              <a:t>建议每页一定要提炼一句“</a:t>
            </a:r>
            <a:r>
              <a:rPr lang="en-US" altLang="zh-CN" dirty="0" smtClean="0">
                <a:solidFill>
                  <a:srgbClr val="FF0000"/>
                </a:solidFill>
              </a:rPr>
              <a:t>Key Point</a:t>
            </a:r>
            <a:r>
              <a:rPr lang="zh-CN" altLang="en-US" dirty="0" smtClean="0">
                <a:solidFill>
                  <a:srgbClr val="FF0000"/>
                </a:solidFill>
              </a:rPr>
              <a:t>（核心观点）”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smtClean="0">
                <a:solidFill>
                  <a:srgbClr val="FF0000"/>
                </a:solidFill>
              </a:rPr>
              <a:t>3、</a:t>
            </a:r>
            <a:r>
              <a:rPr lang="zh-CN" altLang="en-US" dirty="0" smtClean="0">
                <a:solidFill>
                  <a:srgbClr val="FF0000"/>
                </a:solidFill>
              </a:rPr>
              <a:t>对于所有阶段的项目，都应该着重把自己的产品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服务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解决方案介绍清楚。判断清楚与否的标准就是让评委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听众产生购买或合作冲动。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smtClean="0">
                <a:solidFill>
                  <a:schemeClr val="tx1"/>
                </a:solidFill>
              </a:rPr>
              <a:t>4、</a:t>
            </a:r>
            <a:r>
              <a:rPr lang="zh-CN" altLang="en-US" dirty="0" smtClean="0">
                <a:solidFill>
                  <a:schemeClr val="tx1"/>
                </a:solidFill>
              </a:rPr>
              <a:t>一套好的</a:t>
            </a:r>
            <a:r>
              <a:rPr lang="en-US" altLang="zh-CN" dirty="0" smtClean="0">
                <a:solidFill>
                  <a:schemeClr val="tx1"/>
                </a:solidFill>
              </a:rPr>
              <a:t>BP</a:t>
            </a:r>
            <a:r>
              <a:rPr lang="zh-CN" altLang="en-US" dirty="0" smtClean="0">
                <a:solidFill>
                  <a:schemeClr val="tx1"/>
                </a:solidFill>
              </a:rPr>
              <a:t>模板，就是一套有效的商业化思考训练工具。更重要的是用它来锻炼自己思维模式。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altLang="zh-CN" dirty="0" smtClean="0">
                <a:solidFill>
                  <a:srgbClr val="FF0000"/>
                </a:solidFill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</a:rPr>
              <a:t>、商业计划书的</a:t>
            </a:r>
            <a:r>
              <a:rPr lang="en-US" altLang="zh-CN" dirty="0" smtClean="0">
                <a:solidFill>
                  <a:srgbClr val="FF0000"/>
                </a:solidFill>
              </a:rPr>
              <a:t>WORD</a:t>
            </a:r>
            <a:r>
              <a:rPr lang="zh-CN" altLang="en-US" dirty="0" smtClean="0">
                <a:solidFill>
                  <a:srgbClr val="FF0000"/>
                </a:solidFill>
              </a:rPr>
              <a:t>版和</a:t>
            </a:r>
            <a:r>
              <a:rPr lang="en-US" altLang="zh-CN" dirty="0" smtClean="0">
                <a:solidFill>
                  <a:srgbClr val="FF0000"/>
                </a:solidFill>
              </a:rPr>
              <a:t>PPT</a:t>
            </a:r>
            <a:r>
              <a:rPr lang="zh-CN" altLang="en-US" dirty="0" smtClean="0">
                <a:solidFill>
                  <a:srgbClr val="FF0000"/>
                </a:solidFill>
              </a:rPr>
              <a:t>版只是不同的表现形式，</a:t>
            </a:r>
            <a:r>
              <a:rPr lang="en-US" altLang="zh-CN" dirty="0" smtClean="0">
                <a:solidFill>
                  <a:schemeClr val="tx1"/>
                </a:solidFill>
              </a:rPr>
              <a:t>WORD</a:t>
            </a:r>
            <a:r>
              <a:rPr lang="zh-CN" altLang="en-US" dirty="0" smtClean="0">
                <a:solidFill>
                  <a:schemeClr val="tx1"/>
                </a:solidFill>
              </a:rPr>
              <a:t>版扩展详细版，</a:t>
            </a:r>
            <a:r>
              <a:rPr lang="en-US" altLang="zh-CN" dirty="0" smtClean="0">
                <a:solidFill>
                  <a:schemeClr val="tx1"/>
                </a:solidFill>
              </a:rPr>
              <a:t>PPT</a:t>
            </a:r>
            <a:r>
              <a:rPr lang="zh-CN" altLang="en-US" dirty="0" smtClean="0">
                <a:solidFill>
                  <a:schemeClr val="tx1"/>
                </a:solidFill>
              </a:rPr>
              <a:t>版是精简概要版，二者的核心逻辑应该保持一致。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body" idx="14"/>
          </p:nvPr>
        </p:nvSpPr>
        <p:spPr>
          <a:xfrm>
            <a:off x="27721" y="2609528"/>
            <a:ext cx="24252755" cy="2564805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 smtClean="0"/>
              <a:t>项目名称</a:t>
            </a:r>
            <a:r>
              <a:rPr lang="en-US" altLang="zh-CN" dirty="0" err="1" smtClean="0"/>
              <a:t>+</a:t>
            </a:r>
            <a:r>
              <a:rPr dirty="0" err="1" smtClean="0"/>
              <a:t>一句话描述</a:t>
            </a:r>
            <a:r>
              <a:rPr dirty="0"/>
              <a:t/>
            </a:r>
            <a:br>
              <a:rPr dirty="0"/>
            </a:br>
            <a:r>
              <a:rPr sz="4000" dirty="0"/>
              <a:t>（</a:t>
            </a:r>
            <a:r>
              <a:rPr sz="4000" dirty="0" err="1"/>
              <a:t>例如</a:t>
            </a:r>
            <a:r>
              <a:rPr sz="4000" dirty="0"/>
              <a:t>：</a:t>
            </a:r>
            <a:r>
              <a:rPr lang="zh-CN" altLang="en-US" sz="4000" dirty="0"/>
              <a:t>芒果青年：中国领先的新一代校园品质后勤生活服务提供商</a:t>
            </a:r>
            <a:r>
              <a:rPr lang="en-US" altLang="zh-CN" sz="4000" dirty="0"/>
              <a:t>/</a:t>
            </a:r>
          </a:p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sz="4000" b="1" dirty="0">
                <a:latin typeface="Helvetica"/>
                <a:ea typeface="Helvetica"/>
                <a:cs typeface="Helvetica"/>
              </a:rPr>
              <a:t>邦威：全球高性能结构材料领跑者</a:t>
            </a:r>
            <a:r>
              <a:rPr lang="en-US" altLang="zh-CN" sz="4000" b="1" dirty="0">
                <a:latin typeface="Helvetica"/>
                <a:ea typeface="Helvetica"/>
                <a:cs typeface="Helvetica"/>
              </a:rPr>
              <a:t>/</a:t>
            </a:r>
            <a:r>
              <a:rPr lang="zh-CN" altLang="en-US" sz="4000" b="1" dirty="0">
                <a:latin typeface="Helvetica"/>
                <a:ea typeface="Helvetica"/>
                <a:cs typeface="Helvetica"/>
              </a:rPr>
              <a:t>壹明唐：现做现卖豆制品连锁运营第一品牌</a:t>
            </a:r>
            <a:r>
              <a:rPr sz="4000" b="1" dirty="0">
                <a:latin typeface="Helvetica"/>
                <a:ea typeface="Helvetica"/>
                <a:cs typeface="Helvetica"/>
              </a:rPr>
              <a:t>）</a:t>
            </a:r>
            <a:endParaRPr sz="4000" b="1" dirty="0">
              <a:latin typeface="Helvetica"/>
              <a:ea typeface="Helvetica"/>
              <a:cs typeface="Helvetica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2343347" y="6137920"/>
            <a:ext cx="19621501" cy="53655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参赛组别</a:t>
            </a:r>
            <a:r>
              <a:rPr dirty="0"/>
              <a:t/>
            </a:r>
            <a:br>
              <a:rPr dirty="0"/>
            </a:br>
            <a:r>
              <a:rPr dirty="0" err="1"/>
              <a:t>参赛省份</a:t>
            </a:r>
            <a:endParaRPr dirty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所属高校</a:t>
            </a:r>
            <a:endParaRPr dirty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联系信息（姓名</a:t>
            </a:r>
            <a:r>
              <a:rPr dirty="0"/>
              <a:t>/</a:t>
            </a:r>
            <a:r>
              <a:rPr dirty="0" err="1" smtClean="0"/>
              <a:t>联系方式</a:t>
            </a:r>
            <a:r>
              <a:rPr lang="en-US" dirty="0" smtClean="0"/>
              <a:t>/</a:t>
            </a:r>
            <a:r>
              <a:rPr lang="zh-CN" altLang="en-US" dirty="0" smtClean="0"/>
              <a:t>公司名字</a:t>
            </a:r>
            <a:r>
              <a:rPr dirty="0" smtClean="0"/>
              <a:t>）</a:t>
            </a:r>
            <a:endParaRPr lang="en-US" dirty="0" smtClean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endParaRPr lang="en-US" dirty="0" smtClean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dirty="0" smtClean="0">
                <a:solidFill>
                  <a:srgbClr val="0070C0"/>
                </a:solidFill>
              </a:rPr>
              <a:t>建议：</a:t>
            </a:r>
            <a:r>
              <a:rPr lang="en-US" altLang="zh-CN" dirty="0" smtClean="0"/>
              <a:t>1.</a:t>
            </a:r>
            <a:r>
              <a:rPr lang="zh-CN" altLang="en-US" dirty="0" smtClean="0"/>
              <a:t>项目名称不要直接用公司名字（尤其是对于尚未成立公司的项目）</a:t>
            </a:r>
            <a:endParaRPr lang="en-US" altLang="zh-CN" dirty="0" smtClean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altLang="zh-CN" dirty="0" smtClean="0"/>
              <a:t>2.</a:t>
            </a:r>
            <a:r>
              <a:rPr lang="zh-CN" altLang="en-US" dirty="0" smtClean="0"/>
              <a:t>项目名称不建议有“互联网</a:t>
            </a:r>
            <a:r>
              <a:rPr lang="en-US" altLang="zh-CN" dirty="0" smtClean="0"/>
              <a:t>+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altLang="zh-CN" dirty="0" smtClean="0"/>
              <a:t>3.</a:t>
            </a:r>
            <a:r>
              <a:rPr lang="zh-CN" altLang="en-US" dirty="0" smtClean="0"/>
              <a:t>一句话描述尽量要体现项目定位和亮点</a:t>
            </a:r>
            <a:endParaRPr lang="en-US" altLang="zh-CN" dirty="0" smtClean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altLang="zh-CN" dirty="0" smtClean="0"/>
              <a:t>4.</a:t>
            </a:r>
            <a:r>
              <a:rPr lang="zh-CN" altLang="en-US" dirty="0" smtClean="0"/>
              <a:t>避免太过于技术化的题目</a:t>
            </a:r>
            <a:endParaRPr lang="en-US" dirty="0"/>
          </a:p>
        </p:txBody>
      </p:sp>
      <p:sp>
        <p:nvSpPr>
          <p:cNvPr id="145" name="Shape 14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封面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body" idx="14"/>
          </p:nvPr>
        </p:nvSpPr>
        <p:spPr>
          <a:xfrm>
            <a:off x="612660" y="1215040"/>
            <a:ext cx="23158679" cy="2564805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>
                <a:solidFill>
                  <a:schemeClr val="accent1"/>
                </a:solidFill>
              </a:rPr>
              <a:t>第一部分</a:t>
            </a:r>
            <a:r>
              <a:rPr dirty="0" smtClean="0">
                <a:solidFill>
                  <a:schemeClr val="accent1"/>
                </a:solidFill>
              </a:rPr>
              <a:t>（</a:t>
            </a:r>
            <a:r>
              <a:rPr lang="en-US" altLang="zh-CN" dirty="0" smtClean="0">
                <a:solidFill>
                  <a:schemeClr val="accent1"/>
                </a:solidFill>
              </a:rPr>
              <a:t>10%-20%</a:t>
            </a:r>
            <a:r>
              <a:rPr dirty="0" smtClean="0">
                <a:solidFill>
                  <a:schemeClr val="accent1"/>
                </a:solidFill>
              </a:rPr>
              <a:t>）</a:t>
            </a:r>
            <a:r>
              <a:rPr dirty="0"/>
              <a:t/>
            </a:r>
            <a:br>
              <a:rPr dirty="0"/>
            </a:br>
            <a:r>
              <a:rPr lang="zh-CN" altLang="en-US" dirty="0"/>
              <a:t>分析市场现状和行业</a:t>
            </a:r>
            <a:r>
              <a:rPr lang="zh-CN" altLang="en-US" dirty="0" smtClean="0"/>
              <a:t>背景</a:t>
            </a:r>
            <a:r>
              <a:rPr dirty="0" smtClean="0"/>
              <a:t>Why？</a:t>
            </a:r>
            <a:r>
              <a:rPr lang="en-US" dirty="0" smtClean="0"/>
              <a:t>/</a:t>
            </a:r>
            <a:r>
              <a:rPr dirty="0" smtClean="0"/>
              <a:t>Why </a:t>
            </a:r>
            <a:r>
              <a:rPr dirty="0"/>
              <a:t>Now</a:t>
            </a:r>
            <a:r>
              <a:rPr dirty="0" smtClean="0"/>
              <a:t>？</a:t>
            </a:r>
            <a:endParaRPr dirty="0"/>
          </a:p>
        </p:txBody>
      </p:sp>
      <p:sp>
        <p:nvSpPr>
          <p:cNvPr id="148" name="Shape 148"/>
          <p:cNvSpPr>
            <a:spLocks noGrp="1"/>
          </p:cNvSpPr>
          <p:nvPr>
            <p:ph type="body" idx="4294967295"/>
          </p:nvPr>
        </p:nvSpPr>
        <p:spPr>
          <a:xfrm>
            <a:off x="1171700" y="3865819"/>
            <a:ext cx="22040597" cy="765409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>
                <a:solidFill>
                  <a:srgbClr val="000000"/>
                </a:solidFill>
              </a:rPr>
              <a:t>主要内容</a:t>
            </a:r>
            <a:r>
              <a:rPr dirty="0">
                <a:solidFill>
                  <a:srgbClr val="000000"/>
                </a:solidFill>
              </a:rPr>
              <a:t>：</a:t>
            </a:r>
            <a:r>
              <a:rPr dirty="0"/>
              <a:t/>
            </a:r>
            <a:br>
              <a:rPr dirty="0"/>
            </a:br>
            <a:r>
              <a:rPr sz="4600" dirty="0"/>
              <a:t>1</a:t>
            </a:r>
            <a:r>
              <a:rPr sz="4600" dirty="0" smtClean="0"/>
              <a:t>、项目</a:t>
            </a:r>
            <a:r>
              <a:rPr lang="zh-CN" altLang="en-US" sz="4600" dirty="0"/>
              <a:t>直接</a:t>
            </a:r>
            <a:r>
              <a:rPr sz="4600" dirty="0" err="1" smtClean="0"/>
              <a:t>相关的行业背景、发展趋势</a:t>
            </a:r>
            <a:r>
              <a:rPr sz="4600" dirty="0" smtClean="0"/>
              <a:t>、</a:t>
            </a:r>
            <a:r>
              <a:rPr lang="zh-CN" altLang="en-US" sz="4600" dirty="0" smtClean="0"/>
              <a:t>市场规模、政策法规等因素分析。</a:t>
            </a:r>
            <a:r>
              <a:rPr sz="4600" b="0" dirty="0" err="1" smtClean="0">
                <a:latin typeface="+mn-lt"/>
                <a:ea typeface="+mn-ea"/>
                <a:cs typeface="+mn-cs"/>
                <a:sym typeface="Helvetica Light"/>
              </a:rPr>
              <a:t>行业市场分析要具体且有针对性</a:t>
            </a:r>
            <a:r>
              <a:rPr sz="4600" b="0" dirty="0" err="1">
                <a:latin typeface="+mn-lt"/>
                <a:ea typeface="+mn-ea"/>
                <a:cs typeface="+mn-cs"/>
                <a:sym typeface="Helvetica Light"/>
              </a:rPr>
              <a:t>，与所要做的事要紧密相关，</a:t>
            </a:r>
            <a:r>
              <a:rPr sz="4600" b="0" dirty="0" err="1" smtClean="0">
                <a:latin typeface="+mn-lt"/>
                <a:ea typeface="+mn-ea"/>
                <a:cs typeface="+mn-cs"/>
                <a:sym typeface="Helvetica Light"/>
              </a:rPr>
              <a:t>避免空泛论述</a:t>
            </a:r>
            <a:r>
              <a:rPr sz="4600" b="0" dirty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 dirty="0">
                <a:latin typeface="+mn-lt"/>
                <a:ea typeface="+mn-ea"/>
                <a:cs typeface="+mn-cs"/>
                <a:sym typeface="Helvetica Light"/>
              </a:rPr>
            </a:br>
            <a:r>
              <a:rPr sz="4600" dirty="0"/>
              <a:t>2</a:t>
            </a:r>
            <a:r>
              <a:rPr sz="4600" dirty="0" smtClean="0"/>
              <a:t>、描述在目前的市场背景下，发现了一个什么样的痛点</a:t>
            </a:r>
            <a:r>
              <a:rPr lang="zh-CN" altLang="en-US" sz="4600" dirty="0" smtClean="0"/>
              <a:t>（市场</a:t>
            </a:r>
            <a:r>
              <a:rPr sz="4600" dirty="0" err="1" smtClean="0"/>
              <a:t>需求点</a:t>
            </a:r>
            <a:r>
              <a:rPr sz="4600" dirty="0"/>
              <a:t>/</a:t>
            </a:r>
            <a:r>
              <a:rPr sz="4600" dirty="0" err="1" smtClean="0"/>
              <a:t>机会点</a:t>
            </a:r>
            <a:r>
              <a:rPr lang="zh-CN" altLang="en-US" sz="4600" dirty="0" smtClean="0"/>
              <a:t>）</a:t>
            </a:r>
            <a:r>
              <a:rPr sz="4600" b="0" dirty="0" err="1" smtClean="0">
                <a:latin typeface="+mn-lt"/>
                <a:ea typeface="+mn-ea"/>
                <a:cs typeface="+mn-cs"/>
                <a:sym typeface="Helvetica Light"/>
              </a:rPr>
              <a:t>在分析时</a:t>
            </a:r>
            <a:r>
              <a:rPr sz="4600" b="0" dirty="0" err="1">
                <a:latin typeface="+mn-lt"/>
                <a:ea typeface="+mn-ea"/>
                <a:cs typeface="+mn-cs"/>
                <a:sym typeface="Helvetica Light"/>
              </a:rPr>
              <a:t>，</a:t>
            </a:r>
            <a:r>
              <a:rPr sz="4600" b="0" dirty="0" err="1" smtClean="0">
                <a:latin typeface="+mn-lt"/>
                <a:ea typeface="+mn-ea"/>
                <a:cs typeface="+mn-cs"/>
                <a:sym typeface="Helvetica Light"/>
              </a:rPr>
              <a:t>如已有相关的产品或服务</a:t>
            </a:r>
            <a:r>
              <a:rPr sz="4600" b="0" dirty="0" smtClean="0">
                <a:latin typeface="+mn-lt"/>
                <a:ea typeface="+mn-ea"/>
                <a:cs typeface="+mn-cs"/>
                <a:sym typeface="Helvetica Light"/>
              </a:rPr>
              <a:t>，</a:t>
            </a:r>
            <a:r>
              <a:rPr lang="zh-CN" altLang="en-US" sz="4600" b="0" dirty="0" smtClean="0">
                <a:latin typeface="+mn-lt"/>
                <a:ea typeface="+mn-ea"/>
                <a:cs typeface="+mn-cs"/>
                <a:sym typeface="Helvetica Light"/>
              </a:rPr>
              <a:t>请对竞争格局和已有的产品或服务做简要分析，表明当前项目的差异化机会。</a:t>
            </a:r>
            <a:r>
              <a:rPr sz="4600" b="0" dirty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 dirty="0">
                <a:latin typeface="+mn-lt"/>
                <a:ea typeface="+mn-ea"/>
                <a:cs typeface="+mn-cs"/>
                <a:sym typeface="Helvetica Light"/>
              </a:rPr>
            </a:br>
            <a:r>
              <a:rPr sz="4600" dirty="0"/>
              <a:t>3</a:t>
            </a:r>
            <a:r>
              <a:rPr sz="4600" dirty="0" smtClean="0"/>
              <a:t>、</a:t>
            </a:r>
            <a:r>
              <a:rPr lang="zh-CN" altLang="en-US" sz="4600" dirty="0" smtClean="0"/>
              <a:t>请</a:t>
            </a:r>
            <a:r>
              <a:rPr sz="4600" dirty="0" err="1" smtClean="0"/>
              <a:t>说明目前是做</a:t>
            </a:r>
            <a:r>
              <a:rPr lang="zh-CN" altLang="en-US" sz="4600" dirty="0" smtClean="0"/>
              <a:t>该项目</a:t>
            </a:r>
            <a:r>
              <a:rPr sz="4600" dirty="0" err="1" smtClean="0"/>
              <a:t>的正确的</a:t>
            </a:r>
            <a:r>
              <a:rPr lang="zh-CN" altLang="en-US" sz="4600" dirty="0" smtClean="0"/>
              <a:t>时机（如果有必要）</a:t>
            </a:r>
            <a:endParaRPr sz="4600" dirty="0"/>
          </a:p>
        </p:txBody>
      </p:sp>
      <p:sp>
        <p:nvSpPr>
          <p:cNvPr id="149" name="Shape 14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557400" y="11605887"/>
            <a:ext cx="21654897" cy="8104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CN" altLang="en-US" sz="4600" b="1" dirty="0">
                <a:solidFill>
                  <a:srgbClr val="0070C0"/>
                </a:solidFill>
                <a:latin typeface="Helvetica"/>
                <a:ea typeface="Helvetica"/>
                <a:cs typeface="Helvetica"/>
              </a:rPr>
              <a:t>建议：</a:t>
            </a:r>
            <a:r>
              <a:rPr lang="zh-CN" altLang="en-US" sz="4600" b="1" dirty="0">
                <a:solidFill>
                  <a:schemeClr val="tx1"/>
                </a:solidFill>
                <a:latin typeface="Helvetica"/>
                <a:ea typeface="Helvetica"/>
                <a:cs typeface="Helvetica"/>
              </a:rPr>
              <a:t>多用数据或案例说明</a:t>
            </a:r>
            <a:endParaRPr lang="zh-CN" altLang="en-US" sz="4600" b="1" dirty="0">
              <a:solidFill>
                <a:schemeClr val="tx1"/>
              </a:solidFill>
              <a:latin typeface="Helvetica"/>
              <a:ea typeface="Helvetica"/>
              <a:cs typeface="Helvetic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body" idx="14"/>
          </p:nvPr>
        </p:nvSpPr>
        <p:spPr>
          <a:xfrm>
            <a:off x="612660" y="1215040"/>
            <a:ext cx="23158679" cy="2564805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>
                <a:solidFill>
                  <a:schemeClr val="accent1"/>
                </a:solidFill>
              </a:rPr>
              <a:t>第二部分（1页）</a:t>
            </a:r>
            <a:br>
              <a:rPr dirty="0">
                <a:solidFill>
                  <a:schemeClr val="accent1"/>
                </a:solidFill>
              </a:rPr>
            </a:br>
            <a:r>
              <a:rPr lang="zh-CN" altLang="en-US" dirty="0"/>
              <a:t>讲清楚要做</a:t>
            </a:r>
            <a:r>
              <a:rPr lang="zh-CN" altLang="en-US" dirty="0" smtClean="0"/>
              <a:t>什么</a:t>
            </a:r>
            <a:r>
              <a:rPr lang="en-US" altLang="zh-CN" dirty="0" smtClean="0"/>
              <a:t>-</a:t>
            </a:r>
            <a:r>
              <a:rPr dirty="0" smtClean="0"/>
              <a:t>What？</a:t>
            </a:r>
            <a:endParaRPr dirty="0"/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1171700" y="3747877"/>
            <a:ext cx="22040597" cy="754829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>
                <a:solidFill>
                  <a:srgbClr val="000000"/>
                </a:solidFill>
              </a:rPr>
              <a:t>主要内容</a:t>
            </a:r>
            <a:r>
              <a:rPr dirty="0">
                <a:solidFill>
                  <a:srgbClr val="000000"/>
                </a:solidFill>
              </a:rPr>
              <a:t>：</a:t>
            </a:r>
            <a:r>
              <a:rPr dirty="0"/>
              <a:t/>
            </a:r>
            <a:br>
              <a:rPr dirty="0"/>
            </a:br>
            <a:r>
              <a:rPr lang="zh-CN" altLang="en-US" dirty="0" smtClean="0"/>
              <a:t>请用一两句话讲清楚准备做什么事，最好能配上简单的产业链上下游图（或产品功能示意图、简要流程框图等），</a:t>
            </a:r>
            <a:r>
              <a:rPr lang="zh-CN" altLang="en-US" dirty="0"/>
              <a:t>让</a:t>
            </a:r>
            <a:r>
              <a:rPr lang="zh-CN" altLang="en-US" dirty="0" smtClean="0"/>
              <a:t>人对要做到事一目了然，</a:t>
            </a:r>
            <a:r>
              <a:rPr sz="4600" dirty="0" err="1" smtClean="0"/>
              <a:t>不要整页</a:t>
            </a:r>
            <a:r>
              <a:rPr sz="4600" dirty="0" err="1"/>
              <a:t>PPT</a:t>
            </a:r>
            <a:r>
              <a:rPr sz="4600" dirty="0" err="1" smtClean="0"/>
              <a:t>都是大段文字</a:t>
            </a:r>
            <a:r>
              <a:rPr sz="4600" b="0" dirty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 dirty="0">
                <a:latin typeface="+mn-lt"/>
                <a:ea typeface="+mn-ea"/>
                <a:cs typeface="+mn-cs"/>
                <a:sym typeface="Helvetica Light"/>
              </a:rPr>
            </a:br>
            <a:endParaRPr lang="en-US" sz="4600" b="0" dirty="0" smtClean="0">
              <a:latin typeface="+mn-lt"/>
              <a:ea typeface="+mn-ea"/>
              <a:cs typeface="+mn-cs"/>
              <a:sym typeface="Helvetica Light"/>
            </a:endParaRPr>
          </a:p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sz="4600" dirty="0" smtClean="0">
                <a:solidFill>
                  <a:srgbClr val="0070C0"/>
                </a:solidFill>
              </a:rPr>
              <a:t>建议：</a:t>
            </a:r>
            <a:r>
              <a:rPr lang="zh-CN" altLang="en-US" sz="4600" dirty="0" smtClean="0"/>
              <a:t>对于项目的定位一定要清晰、明确</a:t>
            </a:r>
            <a:endParaRPr sz="3400" b="0" dirty="0"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body" idx="14"/>
          </p:nvPr>
        </p:nvSpPr>
        <p:spPr>
          <a:xfrm>
            <a:off x="612660" y="1215040"/>
            <a:ext cx="23158679" cy="2564805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>
                <a:solidFill>
                  <a:schemeClr val="accent1"/>
                </a:solidFill>
              </a:rPr>
              <a:t>第三部分</a:t>
            </a:r>
            <a:r>
              <a:rPr dirty="0" smtClean="0">
                <a:solidFill>
                  <a:schemeClr val="accent1"/>
                </a:solidFill>
              </a:rPr>
              <a:t>（</a:t>
            </a:r>
            <a:r>
              <a:rPr lang="en-US" altLang="zh-CN" dirty="0" smtClean="0">
                <a:solidFill>
                  <a:schemeClr val="accent1"/>
                </a:solidFill>
              </a:rPr>
              <a:t>70%</a:t>
            </a:r>
            <a:r>
              <a:rPr lang="zh-CN" altLang="en-US" dirty="0" smtClean="0">
                <a:solidFill>
                  <a:schemeClr val="accent1"/>
                </a:solidFill>
              </a:rPr>
              <a:t>左右</a:t>
            </a:r>
            <a:r>
              <a:rPr dirty="0" smtClean="0">
                <a:solidFill>
                  <a:schemeClr val="accent1"/>
                </a:solidFill>
              </a:rPr>
              <a:t>）</a:t>
            </a:r>
            <a:r>
              <a:rPr dirty="0"/>
              <a:t/>
            </a:r>
            <a:br>
              <a:rPr dirty="0"/>
            </a:br>
            <a:r>
              <a:rPr lang="zh-CN" altLang="en-US" dirty="0"/>
              <a:t>如何做以及</a:t>
            </a:r>
            <a:r>
              <a:rPr lang="zh-CN" altLang="en-US" dirty="0" smtClean="0"/>
              <a:t>现状</a:t>
            </a:r>
            <a:r>
              <a:rPr lang="en-US" altLang="zh-CN" dirty="0" smtClean="0"/>
              <a:t>-</a:t>
            </a:r>
            <a:r>
              <a:rPr dirty="0" smtClean="0"/>
              <a:t>How？</a:t>
            </a:r>
            <a:endParaRPr dirty="0"/>
          </a:p>
        </p:txBody>
      </p:sp>
      <p:sp>
        <p:nvSpPr>
          <p:cNvPr id="156" name="Shape 156"/>
          <p:cNvSpPr>
            <a:spLocks noGrp="1"/>
          </p:cNvSpPr>
          <p:nvPr>
            <p:ph type="body" idx="4294967295"/>
          </p:nvPr>
        </p:nvSpPr>
        <p:spPr>
          <a:xfrm>
            <a:off x="1171700" y="3865819"/>
            <a:ext cx="22040597" cy="757331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>
                <a:solidFill>
                  <a:srgbClr val="000000"/>
                </a:solidFill>
              </a:rPr>
              <a:t>主要内容</a:t>
            </a:r>
            <a:r>
              <a:rPr dirty="0">
                <a:solidFill>
                  <a:srgbClr val="000000"/>
                </a:solidFill>
              </a:rPr>
              <a:t>：</a:t>
            </a:r>
            <a:r>
              <a:rPr dirty="0"/>
              <a:t/>
            </a:r>
            <a:br>
              <a:rPr dirty="0"/>
            </a:br>
            <a:r>
              <a:rPr sz="4600" dirty="0"/>
              <a:t>1、</a:t>
            </a:r>
            <a:r>
              <a:rPr sz="4600" dirty="0" smtClean="0"/>
              <a:t>讲清楚有什么样的解决方案</a:t>
            </a:r>
            <a:r>
              <a:rPr sz="4600" dirty="0"/>
              <a:t>，或者什么样的产品，</a:t>
            </a:r>
            <a:r>
              <a:rPr sz="4600" dirty="0" smtClean="0"/>
              <a:t>能够解决发现的痛点</a:t>
            </a:r>
            <a:r>
              <a:rPr sz="4600" b="0" dirty="0" smtClean="0">
                <a:sym typeface="Helvetica Light"/>
              </a:rPr>
              <a:t>（</a:t>
            </a:r>
            <a:r>
              <a:rPr lang="zh-CN" altLang="en-US" sz="4600" dirty="0">
                <a:solidFill>
                  <a:srgbClr val="5C5C5C"/>
                </a:solidFill>
              </a:rPr>
              <a:t>市场需求点</a:t>
            </a:r>
            <a:r>
              <a:rPr lang="en-US" altLang="zh-CN" sz="4600" dirty="0">
                <a:solidFill>
                  <a:srgbClr val="5C5C5C"/>
                </a:solidFill>
              </a:rPr>
              <a:t>/</a:t>
            </a:r>
            <a:r>
              <a:rPr lang="zh-CN" altLang="en-US" sz="4600" dirty="0">
                <a:solidFill>
                  <a:srgbClr val="5C5C5C"/>
                </a:solidFill>
              </a:rPr>
              <a:t>机会点</a:t>
            </a:r>
            <a:r>
              <a:rPr lang="zh-CN" altLang="en-US" sz="4600" dirty="0">
                <a:solidFill>
                  <a:srgbClr val="5C5C5C"/>
                </a:solidFill>
              </a:rPr>
              <a:t>）（</a:t>
            </a:r>
            <a:r>
              <a:rPr sz="4600" dirty="0" err="1">
                <a:solidFill>
                  <a:srgbClr val="5C5C5C"/>
                </a:solidFill>
              </a:rPr>
              <a:t>方案或者产品是什么，提供了怎样的功能</a:t>
            </a:r>
            <a:r>
              <a:rPr sz="4600" dirty="0">
                <a:solidFill>
                  <a:srgbClr val="5C5C5C"/>
                </a:solidFill>
              </a:rPr>
              <a:t>？</a:t>
            </a:r>
            <a:r>
              <a:rPr lang="zh-CN" altLang="en-US" sz="4600" dirty="0">
                <a:solidFill>
                  <a:srgbClr val="5C5C5C"/>
                </a:solidFill>
              </a:rPr>
              <a:t>突出自己的独特价值、亮点和优势</a:t>
            </a:r>
            <a:r>
              <a:rPr sz="4600" dirty="0">
                <a:solidFill>
                  <a:srgbClr val="5C5C5C"/>
                </a:solidFill>
              </a:rPr>
              <a:t>）</a:t>
            </a:r>
            <a:br>
              <a:rPr sz="4600" dirty="0">
                <a:solidFill>
                  <a:srgbClr val="5C5C5C"/>
                </a:solidFill>
              </a:rPr>
            </a:br>
            <a:r>
              <a:rPr sz="4600" dirty="0"/>
              <a:t>2</a:t>
            </a:r>
            <a:r>
              <a:rPr sz="4600" dirty="0" smtClean="0"/>
              <a:t>、</a:t>
            </a:r>
            <a:r>
              <a:rPr lang="zh-CN" altLang="en-US" sz="4600" dirty="0"/>
              <a:t>明确</a:t>
            </a:r>
            <a:r>
              <a:rPr sz="4600" dirty="0" err="1" smtClean="0"/>
              <a:t>产品将面对的用户群是谁</a:t>
            </a:r>
            <a:r>
              <a:rPr sz="4600" b="0" dirty="0" err="1" smtClean="0">
                <a:latin typeface="+mn-lt"/>
                <a:ea typeface="+mn-ea"/>
                <a:cs typeface="+mn-cs"/>
                <a:sym typeface="Helvetica Light"/>
              </a:rPr>
              <a:t>（要有清晰的目标用户群定位</a:t>
            </a:r>
            <a:r>
              <a:rPr sz="4600" b="0" dirty="0">
                <a:latin typeface="+mn-lt"/>
                <a:ea typeface="+mn-ea"/>
                <a:cs typeface="+mn-cs"/>
                <a:sym typeface="Helvetica Light"/>
              </a:rPr>
              <a:t>）</a:t>
            </a:r>
            <a:r>
              <a:rPr sz="4600" dirty="0"/>
              <a:t/>
            </a:r>
            <a:br>
              <a:rPr sz="4600" dirty="0"/>
            </a:br>
            <a:r>
              <a:rPr sz="4600" dirty="0"/>
              <a:t>3、</a:t>
            </a:r>
            <a:r>
              <a:rPr sz="4600" dirty="0" smtClean="0"/>
              <a:t>说明产品或解决方案的</a:t>
            </a:r>
            <a:r>
              <a:rPr lang="zh-CN" altLang="en-US" sz="4600" dirty="0" smtClean="0"/>
              <a:t>核心</a:t>
            </a:r>
            <a:r>
              <a:rPr sz="4600" dirty="0" err="1" smtClean="0"/>
              <a:t>竞争力</a:t>
            </a:r>
            <a:r>
              <a:rPr lang="en-US" sz="4600" dirty="0" smtClean="0"/>
              <a:t>/</a:t>
            </a:r>
            <a:r>
              <a:rPr lang="zh-CN" altLang="en-US" sz="4600" dirty="0" smtClean="0"/>
              <a:t>壁垒</a:t>
            </a:r>
            <a:r>
              <a:rPr sz="4600" b="0" dirty="0" smtClean="0">
                <a:latin typeface="+mn-lt"/>
                <a:ea typeface="+mn-ea"/>
                <a:cs typeface="+mn-cs"/>
                <a:sym typeface="Helvetica Light"/>
              </a:rPr>
              <a:t>（</a:t>
            </a:r>
            <a:r>
              <a:rPr sz="4600" b="0" dirty="0" err="1">
                <a:latin typeface="+mn-lt"/>
                <a:ea typeface="+mn-ea"/>
                <a:cs typeface="+mn-cs"/>
                <a:sym typeface="Helvetica Light"/>
              </a:rPr>
              <a:t>为什么这件事情你能做，而别人不能做？或者为什么你能比别人干得好？你的特别的核心竞争力是什么</a:t>
            </a:r>
            <a:r>
              <a:rPr sz="4600" b="0" dirty="0" smtClean="0">
                <a:latin typeface="+mn-lt"/>
                <a:ea typeface="+mn-ea"/>
                <a:cs typeface="+mn-cs"/>
                <a:sym typeface="Helvetica Light"/>
              </a:rPr>
              <a:t>，</a:t>
            </a:r>
            <a:r>
              <a:rPr lang="zh-CN" altLang="en-US" sz="4600" b="0" dirty="0" smtClean="0">
                <a:latin typeface="+mn-lt"/>
                <a:ea typeface="+mn-ea"/>
                <a:cs typeface="+mn-cs"/>
                <a:sym typeface="Helvetica Light"/>
              </a:rPr>
              <a:t>项目</a:t>
            </a:r>
            <a:r>
              <a:rPr sz="4600" b="0" dirty="0" err="1" smtClean="0">
                <a:latin typeface="+mn-lt"/>
                <a:ea typeface="+mn-ea"/>
                <a:cs typeface="+mn-cs"/>
                <a:sym typeface="Helvetica Light"/>
              </a:rPr>
              <a:t>与众不同的地方是什么</a:t>
            </a:r>
            <a:r>
              <a:rPr sz="4600" b="0" dirty="0" err="1">
                <a:latin typeface="+mn-lt"/>
                <a:ea typeface="+mn-ea"/>
                <a:cs typeface="+mn-cs"/>
                <a:sym typeface="Helvetica Light"/>
              </a:rPr>
              <a:t>？比如是否具备科研成果转化背景或拥有有价值的知识产权等</a:t>
            </a:r>
            <a:r>
              <a:rPr sz="4600" b="0" dirty="0">
                <a:latin typeface="+mn-lt"/>
                <a:ea typeface="+mn-ea"/>
                <a:cs typeface="+mn-cs"/>
                <a:sym typeface="Helvetica Light"/>
              </a:rPr>
              <a:t>）</a:t>
            </a:r>
          </a:p>
        </p:txBody>
      </p:sp>
      <p:sp>
        <p:nvSpPr>
          <p:cNvPr id="157" name="Shape 157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body" idx="4294967295"/>
          </p:nvPr>
        </p:nvSpPr>
        <p:spPr>
          <a:xfrm>
            <a:off x="1171700" y="3858963"/>
            <a:ext cx="22040597" cy="7850773"/>
          </a:xfrm>
          <a:prstGeom prst="rect">
            <a:avLst/>
          </a:prstGeom>
        </p:spPr>
        <p:txBody>
          <a:bodyPr/>
          <a:lstStyle/>
          <a:p>
            <a:pPr marL="615950" indent="-615950" defTabSz="800735">
              <a:lnSpc>
                <a:spcPct val="120000"/>
              </a:lnSpc>
              <a:spcBef>
                <a:spcPts val="5700"/>
              </a:spcBef>
              <a:defRPr sz="5044"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>
                <a:solidFill>
                  <a:srgbClr val="000000"/>
                </a:solidFill>
              </a:rPr>
              <a:t>主要内容</a:t>
            </a:r>
            <a:r>
              <a:rPr dirty="0">
                <a:solidFill>
                  <a:srgbClr val="000000"/>
                </a:solidFill>
              </a:rPr>
              <a:t>：</a:t>
            </a:r>
            <a:r>
              <a:rPr dirty="0"/>
              <a:t/>
            </a:r>
            <a:br>
              <a:rPr dirty="0"/>
            </a:br>
            <a:r>
              <a:rPr sz="4462" dirty="0"/>
              <a:t>4、</a:t>
            </a:r>
            <a:r>
              <a:rPr sz="4462" dirty="0" smtClean="0"/>
              <a:t>说明未来如何</a:t>
            </a:r>
            <a:r>
              <a:rPr lang="zh-CN" altLang="en-US" sz="4462" dirty="0" smtClean="0"/>
              <a:t>盈利</a:t>
            </a:r>
            <a:r>
              <a:rPr sz="4462" dirty="0" smtClean="0"/>
              <a:t>，即</a:t>
            </a:r>
            <a:r>
              <a:rPr lang="zh-CN" altLang="en-US" sz="4462" dirty="0" smtClean="0"/>
              <a:t>盈利模式</a:t>
            </a:r>
            <a:r>
              <a:rPr lang="en-US" altLang="zh-CN" sz="4462" dirty="0" smtClean="0"/>
              <a:t>/</a:t>
            </a:r>
            <a:r>
              <a:rPr sz="4462" dirty="0" err="1" smtClean="0"/>
              <a:t>商业</a:t>
            </a:r>
            <a:r>
              <a:rPr lang="zh-CN" altLang="en-US" sz="4462" dirty="0" smtClean="0"/>
              <a:t>变现</a:t>
            </a:r>
            <a:r>
              <a:rPr sz="4462" b="1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（</a:t>
            </a:r>
            <a:r>
              <a:rPr lang="zh-CN" altLang="en-US" sz="4462" b="1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如果项目还处于雏形阶段或者太早期，无需过多介绍盈利模式，请把重点放在产品</a:t>
            </a:r>
            <a:r>
              <a:rPr lang="en-US" altLang="zh-CN" sz="4462" b="1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/</a:t>
            </a:r>
            <a:r>
              <a:rPr lang="zh-CN" altLang="en-US" sz="4462" b="1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解决方案的介绍上，让大家觉得确实用户有价值，并有机会做大</a:t>
            </a:r>
            <a:r>
              <a:rPr sz="4462" b="1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）</a:t>
            </a:r>
            <a:r>
              <a:rPr sz="4462" b="1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/>
            </a:r>
            <a:br>
              <a:rPr sz="4462" b="1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</a:br>
            <a:r>
              <a:rPr sz="4462" dirty="0" smtClean="0"/>
              <a:t>5</a:t>
            </a:r>
            <a:r>
              <a:rPr lang="zh-CN" altLang="en-US" sz="4462" dirty="0" smtClean="0"/>
              <a:t>、</a:t>
            </a:r>
            <a:r>
              <a:rPr sz="4462" dirty="0" err="1" smtClean="0"/>
              <a:t>横向竞品对比分析</a:t>
            </a:r>
            <a:r>
              <a:rPr sz="4462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（</a:t>
            </a:r>
            <a:r>
              <a:rPr lang="zh-CN" altLang="en-US" sz="4462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选取</a:t>
            </a:r>
            <a:r>
              <a:rPr sz="4462" dirty="0" err="1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关键维度对比分析。要客观</a:t>
            </a:r>
            <a:r>
              <a:rPr sz="4462" dirty="0" err="1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、</a:t>
            </a:r>
            <a:r>
              <a:rPr sz="4462" dirty="0" err="1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真实</a:t>
            </a:r>
            <a:r>
              <a:rPr sz="4462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）</a:t>
            </a:r>
            <a:r>
              <a:rPr sz="4462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/>
            </a:r>
            <a:br>
              <a:rPr sz="4462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</a:br>
            <a:r>
              <a:rPr sz="4462" dirty="0" smtClean="0"/>
              <a:t>6</a:t>
            </a:r>
            <a:r>
              <a:rPr lang="zh-CN" altLang="en-US" sz="4462" dirty="0" smtClean="0"/>
              <a:t>、该项目面向未来的战略规划，包括但不限于</a:t>
            </a:r>
            <a:r>
              <a:rPr sz="4462" dirty="0" err="1" smtClean="0"/>
              <a:t>产品的研发</a:t>
            </a:r>
            <a:r>
              <a:rPr sz="4462" dirty="0" err="1"/>
              <a:t>、生产、市场、</a:t>
            </a:r>
            <a:r>
              <a:rPr sz="4462" dirty="0" err="1" smtClean="0"/>
              <a:t>销售</a:t>
            </a:r>
            <a:r>
              <a:rPr lang="zh-CN" altLang="en-US" sz="4462" dirty="0" smtClean="0"/>
              <a:t>等主要环节</a:t>
            </a:r>
            <a:r>
              <a:rPr sz="4462" b="0" dirty="0" smtClean="0">
                <a:latin typeface="+mn-lt"/>
                <a:ea typeface="+mn-ea"/>
                <a:cs typeface="+mn-cs"/>
                <a:sym typeface="Helvetica Light"/>
              </a:rPr>
              <a:t>（</a:t>
            </a:r>
            <a:r>
              <a:rPr lang="zh-CN" altLang="en-US" sz="4462" b="0" dirty="0" smtClean="0">
                <a:latin typeface="+mn-lt"/>
                <a:ea typeface="+mn-ea"/>
                <a:cs typeface="+mn-cs"/>
                <a:sym typeface="Helvetica Light"/>
              </a:rPr>
              <a:t>项目发展阶段不同，各主要环节的讲述重点也不同</a:t>
            </a:r>
            <a:r>
              <a:rPr sz="4462" b="0" dirty="0" smtClean="0">
                <a:latin typeface="+mn-lt"/>
                <a:ea typeface="+mn-ea"/>
                <a:cs typeface="+mn-cs"/>
                <a:sym typeface="Helvetica Light"/>
              </a:rPr>
              <a:t>）</a:t>
            </a:r>
            <a:r>
              <a:rPr sz="4462" b="0" dirty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462" b="0" dirty="0">
                <a:latin typeface="+mn-lt"/>
                <a:ea typeface="+mn-ea"/>
                <a:cs typeface="+mn-cs"/>
                <a:sym typeface="Helvetica Light"/>
              </a:rPr>
            </a:br>
            <a:r>
              <a:rPr sz="4462" dirty="0" smtClean="0"/>
              <a:t>7</a:t>
            </a:r>
            <a:r>
              <a:rPr lang="zh-CN" altLang="en-US" sz="4462" dirty="0" smtClean="0"/>
              <a:t>、截止</a:t>
            </a:r>
            <a:r>
              <a:rPr lang="zh-CN" altLang="en-US" sz="4462" dirty="0" smtClean="0"/>
              <a:t>到目前，该项目的发展</a:t>
            </a:r>
            <a:r>
              <a:rPr lang="en-US" altLang="zh-CN" sz="4462" dirty="0" smtClean="0"/>
              <a:t>/</a:t>
            </a:r>
            <a:r>
              <a:rPr lang="zh-CN" altLang="en-US" sz="4462" dirty="0" smtClean="0"/>
              <a:t>执行情况</a:t>
            </a:r>
            <a:r>
              <a:rPr sz="4462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sym typeface="Helvetica Light"/>
              </a:rPr>
              <a:t>（</a:t>
            </a:r>
            <a:r>
              <a:rPr sz="4462" dirty="0" err="1">
                <a:latin typeface="微软雅黑 Light" panose="020B0502040204020203" pitchFamily="34" charset="-122"/>
                <a:ea typeface="微软雅黑 Light" panose="020B0502040204020203" pitchFamily="34" charset="-122"/>
                <a:sym typeface="Helvetica Light"/>
              </a:rPr>
              <a:t>产品、研发</a:t>
            </a:r>
            <a:r>
              <a:rPr sz="4462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、</a:t>
            </a:r>
            <a:r>
              <a:rPr lang="zh-CN" altLang="en-US" sz="4462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生产、市场拓展、业务发展、销售</a:t>
            </a:r>
            <a:r>
              <a:rPr sz="4462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等</a:t>
            </a:r>
            <a:r>
              <a:rPr lang="zh-CN" altLang="en-US" sz="4462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核心</a:t>
            </a:r>
            <a:r>
              <a:rPr sz="4462" dirty="0" err="1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环节的进展，尽量用数据</a:t>
            </a:r>
            <a:r>
              <a:rPr lang="zh-CN" altLang="en-US" sz="4462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进行总结，突出数据变化的趋势</a:t>
            </a:r>
            <a:r>
              <a:rPr sz="4462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</a:t>
            </a:r>
          </a:p>
        </p:txBody>
      </p:sp>
      <p:sp>
        <p:nvSpPr>
          <p:cNvPr id="160" name="Shape 160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  <p:sp>
        <p:nvSpPr>
          <p:cNvPr id="161" name="Shape 161"/>
          <p:cNvSpPr/>
          <p:nvPr/>
        </p:nvSpPr>
        <p:spPr>
          <a:xfrm>
            <a:off x="612660" y="1215040"/>
            <a:ext cx="23158679" cy="256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>
                <a:solidFill>
                  <a:schemeClr val="accent1"/>
                </a:solidFill>
              </a:rPr>
              <a:t>第三部分</a:t>
            </a:r>
            <a:r>
              <a:rPr dirty="0" smtClean="0">
                <a:solidFill>
                  <a:schemeClr val="accent1"/>
                </a:solidFill>
              </a:rPr>
              <a:t>（</a:t>
            </a:r>
            <a:r>
              <a:rPr lang="en-US" altLang="zh-CN" dirty="0" smtClean="0">
                <a:solidFill>
                  <a:schemeClr val="accent1"/>
                </a:solidFill>
              </a:rPr>
              <a:t>70%</a:t>
            </a:r>
            <a:r>
              <a:rPr dirty="0" smtClean="0">
                <a:solidFill>
                  <a:schemeClr val="accent1"/>
                </a:solidFill>
              </a:rPr>
              <a:t>左右</a:t>
            </a:r>
            <a:r>
              <a:rPr dirty="0">
                <a:solidFill>
                  <a:schemeClr val="accent1"/>
                </a:solidFill>
              </a:rPr>
              <a:t>）</a:t>
            </a:r>
            <a:r>
              <a:rPr dirty="0"/>
              <a:t/>
            </a:r>
            <a:br>
              <a:rPr dirty="0"/>
            </a:br>
            <a:r>
              <a:rPr lang="zh-CN" altLang="en-US" dirty="0"/>
              <a:t>如何做以及</a:t>
            </a:r>
            <a:r>
              <a:rPr lang="zh-CN" altLang="en-US" dirty="0" smtClean="0"/>
              <a:t>现状</a:t>
            </a:r>
            <a:r>
              <a:rPr lang="en-US" altLang="zh-CN" dirty="0" smtClean="0"/>
              <a:t>-</a:t>
            </a:r>
            <a:r>
              <a:rPr dirty="0" smtClean="0"/>
              <a:t>How？（</a:t>
            </a:r>
            <a:r>
              <a:rPr dirty="0"/>
              <a:t>续）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body" idx="14"/>
          </p:nvPr>
        </p:nvSpPr>
        <p:spPr>
          <a:xfrm>
            <a:off x="612660" y="1215040"/>
            <a:ext cx="23158679" cy="2564805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>
                <a:solidFill>
                  <a:schemeClr val="accent1"/>
                </a:solidFill>
              </a:rPr>
              <a:t>第四部分（</a:t>
            </a:r>
            <a:r>
              <a:rPr dirty="0" smtClean="0">
                <a:solidFill>
                  <a:schemeClr val="accent1"/>
                </a:solidFill>
              </a:rPr>
              <a:t>1</a:t>
            </a:r>
            <a:r>
              <a:rPr lang="en-US" altLang="zh-CN" dirty="0" smtClean="0">
                <a:solidFill>
                  <a:schemeClr val="accent1"/>
                </a:solidFill>
              </a:rPr>
              <a:t>-2</a:t>
            </a:r>
            <a:r>
              <a:rPr dirty="0" smtClean="0">
                <a:solidFill>
                  <a:schemeClr val="accent1"/>
                </a:solidFill>
              </a:rPr>
              <a:t>页</a:t>
            </a:r>
            <a:r>
              <a:rPr dirty="0">
                <a:solidFill>
                  <a:schemeClr val="accent1"/>
                </a:solidFill>
              </a:rPr>
              <a:t>）</a:t>
            </a:r>
            <a:r>
              <a:rPr dirty="0"/>
              <a:t/>
            </a:r>
            <a:br>
              <a:rPr dirty="0"/>
            </a:br>
            <a:r>
              <a:rPr lang="zh-CN" altLang="en-US" dirty="0"/>
              <a:t>项目</a:t>
            </a:r>
            <a:r>
              <a:rPr lang="zh-CN" altLang="en-US" dirty="0" smtClean="0"/>
              <a:t>团队</a:t>
            </a:r>
            <a:r>
              <a:rPr lang="en-US" altLang="zh-CN" dirty="0" smtClean="0"/>
              <a:t>-</a:t>
            </a:r>
            <a:r>
              <a:rPr dirty="0" smtClean="0"/>
              <a:t>Who？</a:t>
            </a:r>
            <a:endParaRPr dirty="0"/>
          </a:p>
        </p:txBody>
      </p:sp>
      <p:sp>
        <p:nvSpPr>
          <p:cNvPr id="164" name="Shape 164"/>
          <p:cNvSpPr>
            <a:spLocks noGrp="1"/>
          </p:cNvSpPr>
          <p:nvPr>
            <p:ph type="body" idx="4294967295"/>
          </p:nvPr>
        </p:nvSpPr>
        <p:spPr>
          <a:xfrm>
            <a:off x="1171700" y="3858963"/>
            <a:ext cx="22040597" cy="71217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>
                <a:solidFill>
                  <a:srgbClr val="000000"/>
                </a:solidFill>
              </a:rPr>
              <a:t>主要内容</a:t>
            </a:r>
            <a:r>
              <a:rPr dirty="0">
                <a:solidFill>
                  <a:srgbClr val="000000"/>
                </a:solidFill>
              </a:rPr>
              <a:t>：</a:t>
            </a:r>
            <a:r>
              <a:rPr dirty="0"/>
              <a:t/>
            </a:r>
            <a:br>
              <a:rPr dirty="0"/>
            </a:br>
            <a:r>
              <a:rPr sz="4600" dirty="0"/>
              <a:t>1</a:t>
            </a:r>
            <a:r>
              <a:rPr sz="4600" dirty="0" smtClean="0"/>
              <a:t>、</a:t>
            </a:r>
            <a:r>
              <a:rPr lang="zh-CN" altLang="en-US" sz="4600" dirty="0" smtClean="0"/>
              <a:t>团队的人员规模、组成、股权结构</a:t>
            </a:r>
            <a:r>
              <a:rPr sz="4600" dirty="0"/>
              <a:t/>
            </a:r>
            <a:br>
              <a:rPr sz="4600" dirty="0"/>
            </a:br>
            <a:r>
              <a:rPr sz="4600" dirty="0"/>
              <a:t>2</a:t>
            </a:r>
            <a:r>
              <a:rPr sz="4600" dirty="0" smtClean="0"/>
              <a:t>、团队主要成员的</a:t>
            </a:r>
            <a:r>
              <a:rPr lang="zh-CN" altLang="en-US" sz="4600" dirty="0" smtClean="0"/>
              <a:t>分工、背景</a:t>
            </a:r>
            <a:r>
              <a:rPr sz="4600" dirty="0" err="1" smtClean="0"/>
              <a:t>和特长</a:t>
            </a:r>
            <a:r>
              <a:rPr lang="zh-CN" altLang="en-US" sz="4600" dirty="0" smtClean="0"/>
              <a:t>，并说明个人能力与岗位的匹配度</a:t>
            </a:r>
            <a:r>
              <a:rPr sz="4600" b="0" dirty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 dirty="0">
                <a:latin typeface="+mn-lt"/>
                <a:ea typeface="+mn-ea"/>
                <a:cs typeface="+mn-cs"/>
                <a:sym typeface="Helvetica Light"/>
              </a:rPr>
            </a:br>
            <a:r>
              <a:rPr sz="4600" dirty="0"/>
              <a:t>3</a:t>
            </a:r>
            <a:r>
              <a:rPr sz="4600" dirty="0" smtClean="0"/>
              <a:t>、团队的</a:t>
            </a:r>
            <a:r>
              <a:rPr lang="zh-CN" altLang="en-US" sz="4600" dirty="0" smtClean="0"/>
              <a:t>核心竞争</a:t>
            </a:r>
            <a:r>
              <a:rPr sz="4600" dirty="0" err="1" smtClean="0"/>
              <a:t>优势</a:t>
            </a:r>
            <a:endParaRPr lang="en-US" sz="4600" dirty="0" smtClean="0"/>
          </a:p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sz="4600" b="1" dirty="0">
                <a:solidFill>
                  <a:srgbClr val="0070C0"/>
                </a:solidFill>
                <a:latin typeface="Helvetica"/>
                <a:ea typeface="Helvetica"/>
                <a:cs typeface="Helvetica"/>
              </a:rPr>
              <a:t>建议：</a:t>
            </a:r>
            <a:r>
              <a:rPr lang="zh-CN" altLang="en-US" sz="4600" b="1" dirty="0">
                <a:solidFill>
                  <a:srgbClr val="5C5C5C"/>
                </a:solidFill>
                <a:latin typeface="Helvetica"/>
                <a:ea typeface="Helvetica"/>
                <a:cs typeface="Helvetica"/>
              </a:rPr>
              <a:t>对于高校科技成果转化项目，需说明科技成果的完成人与团队的关系</a:t>
            </a:r>
            <a:endParaRPr sz="4600" b="1" dirty="0">
              <a:solidFill>
                <a:srgbClr val="5C5C5C"/>
              </a:solidFill>
              <a:latin typeface="Helvetica"/>
              <a:ea typeface="Helvetica"/>
              <a:cs typeface="Helvetica"/>
            </a:endParaRPr>
          </a:p>
        </p:txBody>
      </p:sp>
      <p:sp>
        <p:nvSpPr>
          <p:cNvPr id="165" name="Shape 16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body" idx="14"/>
          </p:nvPr>
        </p:nvSpPr>
        <p:spPr>
          <a:xfrm>
            <a:off x="612660" y="1215040"/>
            <a:ext cx="23158679" cy="2564805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>
                <a:solidFill>
                  <a:schemeClr val="accent1"/>
                </a:solidFill>
              </a:rPr>
              <a:t>第五部分（</a:t>
            </a:r>
            <a:r>
              <a:rPr dirty="0" smtClean="0">
                <a:solidFill>
                  <a:schemeClr val="accent1"/>
                </a:solidFill>
              </a:rPr>
              <a:t>1</a:t>
            </a:r>
            <a:r>
              <a:rPr lang="en-US" altLang="zh-CN" dirty="0" smtClean="0">
                <a:solidFill>
                  <a:schemeClr val="accent1"/>
                </a:solidFill>
              </a:rPr>
              <a:t>-2</a:t>
            </a:r>
            <a:r>
              <a:rPr dirty="0" smtClean="0">
                <a:solidFill>
                  <a:schemeClr val="accent1"/>
                </a:solidFill>
              </a:rPr>
              <a:t>页</a:t>
            </a:r>
            <a:r>
              <a:rPr dirty="0">
                <a:solidFill>
                  <a:schemeClr val="accent1"/>
                </a:solidFill>
              </a:rPr>
              <a:t>）</a:t>
            </a:r>
            <a:r>
              <a:rPr dirty="0"/>
              <a:t/>
            </a:r>
            <a:br>
              <a:rPr dirty="0"/>
            </a:br>
            <a:r>
              <a:rPr dirty="0" err="1" smtClean="0"/>
              <a:t>财务预测与融资计划</a:t>
            </a:r>
            <a:r>
              <a:rPr lang="en-US" altLang="zh-CN" dirty="0" smtClean="0"/>
              <a:t>-</a:t>
            </a:r>
            <a:r>
              <a:rPr lang="en-US" altLang="zh-CN" dirty="0"/>
              <a:t> How much</a:t>
            </a:r>
            <a:r>
              <a:rPr lang="zh-CN" altLang="en-US" dirty="0"/>
              <a:t>？</a:t>
            </a:r>
            <a:endParaRPr dirty="0"/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1171700" y="4409728"/>
            <a:ext cx="22040597" cy="7121779"/>
          </a:xfrm>
          <a:prstGeom prst="rect">
            <a:avLst/>
          </a:prstGeom>
        </p:spPr>
        <p:txBody>
          <a:bodyPr/>
          <a:lstStyle/>
          <a:p>
            <a:pPr marL="615950" indent="-615950" defTabSz="800735">
              <a:lnSpc>
                <a:spcPct val="120000"/>
              </a:lnSpc>
              <a:spcBef>
                <a:spcPts val="5700"/>
              </a:spcBef>
              <a:defRPr sz="5044"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>
                <a:solidFill>
                  <a:srgbClr val="000000"/>
                </a:solidFill>
              </a:rPr>
              <a:t>主要内容：</a:t>
            </a:r>
            <a:r>
              <a:rPr dirty="0"/>
              <a:t/>
            </a:r>
            <a:br>
              <a:rPr dirty="0"/>
            </a:br>
            <a:r>
              <a:rPr sz="4600" dirty="0"/>
              <a:t>1</a:t>
            </a:r>
            <a:r>
              <a:rPr sz="4600" dirty="0" smtClean="0"/>
              <a:t>、</a:t>
            </a:r>
            <a:r>
              <a:rPr lang="zh-CN" altLang="en-US" sz="4600" dirty="0" smtClean="0"/>
              <a:t>未来</a:t>
            </a:r>
            <a:r>
              <a:rPr lang="en-US" altLang="zh-CN" sz="4600" dirty="0" smtClean="0"/>
              <a:t>1-3</a:t>
            </a:r>
            <a:r>
              <a:rPr lang="zh-CN" altLang="en-US" sz="4600" dirty="0" smtClean="0"/>
              <a:t>年左右</a:t>
            </a:r>
            <a:r>
              <a:rPr lang="zh-CN" altLang="en-US" sz="4600" dirty="0" smtClean="0"/>
              <a:t>项目收支状况的财务预估；</a:t>
            </a:r>
            <a:r>
              <a:rPr sz="4600" b="0" dirty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 dirty="0">
                <a:latin typeface="+mn-lt"/>
                <a:ea typeface="+mn-ea"/>
                <a:cs typeface="+mn-cs"/>
                <a:sym typeface="Helvetica Light"/>
              </a:rPr>
            </a:br>
            <a:r>
              <a:rPr sz="4600" dirty="0" smtClean="0"/>
              <a:t>2、</a:t>
            </a:r>
            <a:r>
              <a:rPr lang="zh-CN" altLang="en-US" sz="4600" dirty="0" smtClean="0"/>
              <a:t>未来</a:t>
            </a:r>
            <a:r>
              <a:rPr lang="en-US" altLang="zh-CN" sz="4600" dirty="0" smtClean="0"/>
              <a:t>6</a:t>
            </a:r>
            <a:r>
              <a:rPr lang="zh-CN" altLang="en-US" sz="4600" dirty="0" smtClean="0"/>
              <a:t>个月或</a:t>
            </a:r>
            <a:r>
              <a:rPr lang="en-US" altLang="zh-CN" sz="4600" dirty="0" smtClean="0"/>
              <a:t>1</a:t>
            </a:r>
            <a:r>
              <a:rPr lang="zh-CN" altLang="en-US" sz="4600" dirty="0" smtClean="0"/>
              <a:t>年的融资</a:t>
            </a:r>
            <a:r>
              <a:rPr lang="zh-CN" altLang="en-US" sz="4600" dirty="0" smtClean="0"/>
              <a:t>计划</a:t>
            </a:r>
            <a:r>
              <a:rPr lang="zh-CN" altLang="en-US" sz="4462" b="1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（需要多少资金，释放多少股份，用这些资金干什么，达成什么目标）</a:t>
            </a:r>
            <a:endParaRPr lang="en-US" altLang="zh-CN" sz="4462" b="1" dirty="0">
              <a:solidFill>
                <a:srgbClr val="5C5C5C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Helvetic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altLang="zh-CN" sz="4600" dirty="0" smtClean="0"/>
              <a:t>3、</a:t>
            </a:r>
            <a:r>
              <a:rPr lang="zh-CN" altLang="en-US" sz="4600" dirty="0" smtClean="0"/>
              <a:t>之前的融资情况</a:t>
            </a:r>
            <a:r>
              <a:rPr lang="zh-CN" altLang="en-US" sz="4462" b="1" dirty="0">
                <a:solidFill>
                  <a:srgbClr val="5C5C5C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Helvetica"/>
              </a:rPr>
              <a:t>（如果有的话）</a:t>
            </a:r>
            <a:endParaRPr lang="en-US" altLang="zh-CN" sz="4462" b="1" dirty="0">
              <a:solidFill>
                <a:srgbClr val="5C5C5C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Helvetica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4"/>
          </p:nvPr>
        </p:nvSpPr>
        <p:spPr>
          <a:xfrm>
            <a:off x="65623" y="5727699"/>
            <a:ext cx="24252755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结束语</a:t>
            </a:r>
          </a:p>
        </p:txBody>
      </p:sp>
      <p:sp>
        <p:nvSpPr>
          <p:cNvPr id="172" name="Shape 172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封底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395</Words>
  <Application>Microsoft Office PowerPoint</Application>
  <PresentationFormat>自定义</PresentationFormat>
  <Paragraphs>52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Avenir Book</vt:lpstr>
      <vt:lpstr>Avenir Light</vt:lpstr>
      <vt:lpstr>Helvetica Light</vt:lpstr>
      <vt:lpstr>Helvetica Neue</vt:lpstr>
      <vt:lpstr>微软雅黑 Light</vt:lpstr>
      <vt:lpstr>Arial</vt:lpstr>
      <vt:lpstr>Helvetica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张强</dc:creator>
  <cp:lastModifiedBy>周亚星</cp:lastModifiedBy>
  <cp:revision>11</cp:revision>
  <dcterms:modified xsi:type="dcterms:W3CDTF">2019-04-09T05:30:47Z</dcterms:modified>
</cp:coreProperties>
</file>